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</p:sldIdLst>
  <p:sldSz cx="12192000" cy="6858000"/>
  <p:notesSz cx="12192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600200"/>
            <a:ext cx="12192000" cy="5105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2930" y="3962"/>
            <a:ext cx="11174730" cy="130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64" y="1425702"/>
            <a:ext cx="11268075" cy="4277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52400" y="-126761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600200"/>
              <a:ext cx="12192000" cy="51054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9220" y="2679954"/>
            <a:ext cx="9479179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l-PL" sz="8000" spc="-30" dirty="0"/>
              <a:t>   </a:t>
            </a:r>
            <a:r>
              <a:rPr sz="8000" spc="-30" dirty="0" err="1"/>
              <a:t>Kotły</a:t>
            </a:r>
            <a:r>
              <a:rPr sz="8000" spc="-30" dirty="0"/>
              <a:t> </a:t>
            </a:r>
            <a:r>
              <a:rPr sz="8000" spc="5" dirty="0"/>
              <a:t>na</a:t>
            </a:r>
            <a:r>
              <a:rPr sz="8000" spc="-50" dirty="0"/>
              <a:t> </a:t>
            </a:r>
            <a:r>
              <a:rPr sz="8000" spc="-5" dirty="0"/>
              <a:t>biomasę</a:t>
            </a:r>
            <a:endParaRPr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1230" y="347599"/>
            <a:ext cx="34232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Jak</a:t>
            </a:r>
            <a:r>
              <a:rPr sz="4400" spc="-30" dirty="0"/>
              <a:t> </a:t>
            </a:r>
            <a:r>
              <a:rPr sz="4400" spc="5" dirty="0"/>
              <a:t>to</a:t>
            </a:r>
            <a:r>
              <a:rPr sz="4400" spc="-30" dirty="0"/>
              <a:t> </a:t>
            </a:r>
            <a:r>
              <a:rPr sz="4400" spc="-10" dirty="0"/>
              <a:t>działa?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849239" y="1733168"/>
            <a:ext cx="602551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Trebuchet MS"/>
                <a:cs typeface="Trebuchet MS"/>
              </a:rPr>
              <a:t>Zasobnik</a:t>
            </a:r>
            <a:r>
              <a:rPr sz="2800" spc="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na</a:t>
            </a:r>
            <a:r>
              <a:rPr sz="2800" spc="-1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paliwo</a:t>
            </a:r>
            <a:endParaRPr sz="28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Trebuchet MS"/>
                <a:cs typeface="Trebuchet MS"/>
              </a:rPr>
              <a:t>Układ podawania</a:t>
            </a:r>
            <a:r>
              <a:rPr sz="2800" spc="3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paliwa</a:t>
            </a:r>
            <a:endParaRPr sz="28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20" dirty="0">
                <a:latin typeface="Trebuchet MS"/>
                <a:cs typeface="Trebuchet MS"/>
              </a:rPr>
              <a:t>Wentylator</a:t>
            </a:r>
            <a:r>
              <a:rPr sz="2800" spc="10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nadmuchowy</a:t>
            </a:r>
            <a:endParaRPr sz="28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30" dirty="0">
                <a:latin typeface="Trebuchet MS"/>
                <a:cs typeface="Trebuchet MS"/>
              </a:rPr>
              <a:t>Palnik</a:t>
            </a:r>
            <a:r>
              <a:rPr sz="2800" spc="-1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z</a:t>
            </a:r>
            <a:r>
              <a:rPr sz="2800" spc="-1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automatycznym</a:t>
            </a:r>
            <a:r>
              <a:rPr sz="2800" spc="2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zapłonem</a:t>
            </a:r>
            <a:endParaRPr sz="28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20" dirty="0">
                <a:latin typeface="Trebuchet MS"/>
                <a:cs typeface="Trebuchet MS"/>
              </a:rPr>
              <a:t>Regulator</a:t>
            </a:r>
            <a:r>
              <a:rPr sz="2800" spc="-1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elektroniczny</a:t>
            </a:r>
            <a:endParaRPr sz="28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" y="1086611"/>
            <a:ext cx="5474208" cy="55595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600200"/>
              <a:ext cx="12192000" cy="5105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9831" y="1114044"/>
              <a:ext cx="3980688" cy="530961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02911" y="292735"/>
            <a:ext cx="22682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20" dirty="0"/>
              <a:t>K</a:t>
            </a:r>
            <a:r>
              <a:rPr sz="4000" spc="-5" dirty="0"/>
              <a:t>otłownia</a:t>
            </a:r>
            <a:endParaRPr sz="4000"/>
          </a:p>
        </p:txBody>
      </p:sp>
      <p:grpSp>
        <p:nvGrpSpPr>
          <p:cNvPr id="7" name="object 7"/>
          <p:cNvGrpSpPr/>
          <p:nvPr/>
        </p:nvGrpSpPr>
        <p:grpSpPr>
          <a:xfrm>
            <a:off x="4474464" y="1101852"/>
            <a:ext cx="7490459" cy="5321935"/>
            <a:chOff x="4474464" y="1101852"/>
            <a:chExt cx="7490459" cy="5321935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74464" y="1101852"/>
              <a:ext cx="3008376" cy="532180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33004" y="1133856"/>
              <a:ext cx="3931920" cy="524256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285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dirty="0"/>
              <a:t>Kotły</a:t>
            </a:r>
            <a:r>
              <a:rPr spc="5" dirty="0"/>
              <a:t> </a:t>
            </a:r>
            <a:r>
              <a:rPr spc="-5" dirty="0"/>
              <a:t>zakupione</a:t>
            </a:r>
            <a:r>
              <a:rPr spc="30" dirty="0"/>
              <a:t> </a:t>
            </a:r>
            <a:r>
              <a:rPr spc="-5" dirty="0"/>
              <a:t>w</a:t>
            </a:r>
            <a:r>
              <a:rPr spc="5" dirty="0"/>
              <a:t> </a:t>
            </a:r>
            <a:r>
              <a:rPr spc="-5" dirty="0"/>
              <a:t>projekcie</a:t>
            </a:r>
            <a:r>
              <a:rPr spc="20" dirty="0"/>
              <a:t> </a:t>
            </a:r>
            <a:r>
              <a:rPr spc="-10" dirty="0"/>
              <a:t>przynajmniej</a:t>
            </a:r>
            <a:r>
              <a:rPr spc="35" dirty="0"/>
              <a:t> </a:t>
            </a:r>
            <a:r>
              <a:rPr spc="-10" dirty="0"/>
              <a:t>5-klasy</a:t>
            </a:r>
            <a:r>
              <a:rPr spc="20" dirty="0"/>
              <a:t> </a:t>
            </a:r>
            <a:r>
              <a:rPr spc="-5" dirty="0"/>
              <a:t>i</a:t>
            </a:r>
            <a:r>
              <a:rPr spc="5" dirty="0"/>
              <a:t> </a:t>
            </a:r>
            <a:r>
              <a:rPr spc="-10" dirty="0"/>
              <a:t>będą</a:t>
            </a:r>
            <a:r>
              <a:rPr spc="15" dirty="0"/>
              <a:t> </a:t>
            </a:r>
            <a:r>
              <a:rPr spc="-10" dirty="0"/>
              <a:t>posiady</a:t>
            </a:r>
            <a:r>
              <a:rPr spc="-5" dirty="0"/>
              <a:t> </a:t>
            </a:r>
            <a:r>
              <a:rPr spc="-10" dirty="0"/>
              <a:t>tylko</a:t>
            </a:r>
            <a:r>
              <a:rPr spc="20" dirty="0"/>
              <a:t> </a:t>
            </a:r>
            <a:r>
              <a:rPr spc="-5" dirty="0"/>
              <a:t>jedno</a:t>
            </a:r>
            <a:r>
              <a:rPr spc="15" dirty="0"/>
              <a:t> </a:t>
            </a:r>
            <a:r>
              <a:rPr spc="-10" dirty="0"/>
              <a:t>palenisko.</a:t>
            </a:r>
            <a:endParaRPr sz="2850">
              <a:latin typeface="Georgia"/>
              <a:cs typeface="Georgia"/>
            </a:endParaRPr>
          </a:p>
          <a:p>
            <a:pPr marL="194945" marR="163195" indent="-182880">
              <a:lnSpc>
                <a:spcPct val="95300"/>
              </a:lnSpc>
              <a:spcBef>
                <a:spcPts val="509"/>
              </a:spcBef>
            </a:pPr>
            <a:r>
              <a:rPr sz="2850" spc="-1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pc="-10" dirty="0"/>
              <a:t>Piece</a:t>
            </a:r>
            <a:r>
              <a:rPr spc="5" dirty="0"/>
              <a:t> </a:t>
            </a:r>
            <a:r>
              <a:rPr spc="-5" dirty="0"/>
              <a:t>na</a:t>
            </a:r>
            <a:r>
              <a:rPr spc="10" dirty="0"/>
              <a:t> </a:t>
            </a:r>
            <a:r>
              <a:rPr spc="-10" dirty="0"/>
              <a:t>pellet</a:t>
            </a:r>
            <a:r>
              <a:rPr spc="25" dirty="0"/>
              <a:t> </a:t>
            </a:r>
            <a:r>
              <a:rPr spc="-5" dirty="0"/>
              <a:t>obecnie</a:t>
            </a:r>
            <a:r>
              <a:rPr spc="5" dirty="0"/>
              <a:t> </a:t>
            </a:r>
            <a:r>
              <a:rPr spc="-5" dirty="0"/>
              <a:t>są</a:t>
            </a:r>
            <a:r>
              <a:rPr spc="5" dirty="0"/>
              <a:t> </a:t>
            </a:r>
            <a:r>
              <a:rPr spc="-5" dirty="0"/>
              <a:t>w</a:t>
            </a:r>
            <a:r>
              <a:rPr dirty="0"/>
              <a:t> </a:t>
            </a:r>
            <a:r>
              <a:rPr spc="-5" dirty="0"/>
              <a:t>pełni</a:t>
            </a:r>
            <a:r>
              <a:rPr spc="-10" dirty="0"/>
              <a:t> automatyczne</a:t>
            </a:r>
            <a:r>
              <a:rPr spc="20" dirty="0"/>
              <a:t> </a:t>
            </a:r>
            <a:r>
              <a:rPr spc="-5" dirty="0"/>
              <a:t>tzn.:</a:t>
            </a:r>
            <a:r>
              <a:rPr spc="20" dirty="0"/>
              <a:t> </a:t>
            </a:r>
            <a:r>
              <a:rPr spc="-10" dirty="0"/>
              <a:t>kocioł </a:t>
            </a:r>
            <a:r>
              <a:rPr spc="-5" dirty="0"/>
              <a:t>sam</a:t>
            </a:r>
            <a:r>
              <a:rPr dirty="0"/>
              <a:t> </a:t>
            </a:r>
            <a:r>
              <a:rPr spc="-10" dirty="0"/>
              <a:t>potrafi</a:t>
            </a:r>
            <a:r>
              <a:rPr spc="5" dirty="0"/>
              <a:t> </a:t>
            </a:r>
            <a:r>
              <a:rPr spc="-5" dirty="0"/>
              <a:t>się</a:t>
            </a:r>
            <a:r>
              <a:rPr spc="5" dirty="0"/>
              <a:t> </a:t>
            </a:r>
            <a:r>
              <a:rPr spc="-5" dirty="0"/>
              <a:t>rozpalić</a:t>
            </a:r>
            <a:r>
              <a:rPr spc="5" dirty="0"/>
              <a:t> </a:t>
            </a:r>
            <a:r>
              <a:rPr spc="-5" dirty="0"/>
              <a:t>i </a:t>
            </a:r>
            <a:r>
              <a:rPr spc="-650" dirty="0"/>
              <a:t> </a:t>
            </a:r>
            <a:r>
              <a:rPr spc="-10" dirty="0"/>
              <a:t>wygasić</a:t>
            </a:r>
            <a:r>
              <a:rPr spc="-5" dirty="0"/>
              <a:t> </a:t>
            </a:r>
            <a:r>
              <a:rPr spc="-10" dirty="0"/>
              <a:t>dzięki</a:t>
            </a:r>
            <a:r>
              <a:rPr spc="10" dirty="0"/>
              <a:t> </a:t>
            </a:r>
            <a:r>
              <a:rPr spc="-5" dirty="0"/>
              <a:t>zainstalowanej</a:t>
            </a:r>
            <a:r>
              <a:rPr spc="15" dirty="0"/>
              <a:t> </a:t>
            </a:r>
            <a:r>
              <a:rPr spc="-5" dirty="0"/>
              <a:t>grzałce.</a:t>
            </a:r>
            <a:endParaRPr sz="285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0230" y="1297417"/>
            <a:ext cx="11470005" cy="4910383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45"/>
              </a:spcBef>
            </a:pPr>
            <a:r>
              <a:rPr sz="285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dirty="0">
                <a:latin typeface="Trebuchet MS"/>
                <a:cs typeface="Trebuchet MS"/>
              </a:rPr>
              <a:t>Sterowanie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i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regulacja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kotła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może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odbywać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się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za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pomocą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telefonu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i sieci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wi-fi.</a:t>
            </a:r>
            <a:endParaRPr sz="2200" dirty="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345"/>
              </a:spcBef>
            </a:pPr>
            <a:r>
              <a:rPr sz="2850" spc="-1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spc="-10" dirty="0">
                <a:latin typeface="Trebuchet MS"/>
                <a:cs typeface="Trebuchet MS"/>
              </a:rPr>
              <a:t>Piece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wysokiej</a:t>
            </a:r>
            <a:r>
              <a:rPr sz="2200" spc="2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sprawności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spalania </a:t>
            </a:r>
            <a:r>
              <a:rPr sz="2200" spc="-10" dirty="0">
                <a:latin typeface="Trebuchet MS"/>
                <a:cs typeface="Trebuchet MS"/>
              </a:rPr>
              <a:t>paliwa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dirty="0">
                <a:latin typeface="Trebuchet MS"/>
                <a:cs typeface="Trebuchet MS"/>
              </a:rPr>
              <a:t>często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w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granicach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ok.</a:t>
            </a:r>
            <a:r>
              <a:rPr sz="2200" spc="2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92-94%.</a:t>
            </a:r>
            <a:endParaRPr sz="2200" dirty="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350"/>
              </a:spcBef>
            </a:pPr>
            <a:r>
              <a:rPr sz="2850" spc="-5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spc="-5" dirty="0">
                <a:latin typeface="Trebuchet MS"/>
                <a:cs typeface="Trebuchet MS"/>
              </a:rPr>
              <a:t>Ponad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90%</a:t>
            </a:r>
            <a:r>
              <a:rPr sz="2200" spc="-5" dirty="0">
                <a:latin typeface="Trebuchet MS"/>
                <a:cs typeface="Trebuchet MS"/>
              </a:rPr>
              <a:t> redukcji </a:t>
            </a:r>
            <a:r>
              <a:rPr sz="2200" spc="-10" dirty="0">
                <a:latin typeface="Trebuchet MS"/>
                <a:cs typeface="Trebuchet MS"/>
              </a:rPr>
              <a:t>pyłów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w</a:t>
            </a:r>
            <a:r>
              <a:rPr sz="2200" spc="-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porównaniu z węglem/ekogroszkiem.</a:t>
            </a:r>
            <a:endParaRPr sz="2200" dirty="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350"/>
              </a:spcBef>
            </a:pPr>
            <a:r>
              <a:rPr sz="2850" spc="45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spc="45" dirty="0">
                <a:latin typeface="Trebuchet MS"/>
                <a:cs typeface="Trebuchet MS"/>
              </a:rPr>
              <a:t>Z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spalonej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1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tony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pelletu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dobrej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jakości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powinniśmy</a:t>
            </a:r>
            <a:r>
              <a:rPr sz="2200" spc="2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otrzymać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ok.</a:t>
            </a:r>
            <a:r>
              <a:rPr sz="2200" spc="2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3,5-4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kg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popiołu.</a:t>
            </a:r>
            <a:endParaRPr sz="2200" dirty="0">
              <a:latin typeface="Trebuchet MS"/>
              <a:cs typeface="Trebuchet MS"/>
            </a:endParaRPr>
          </a:p>
          <a:p>
            <a:pPr marL="208279" marR="89535" indent="-182880">
              <a:lnSpc>
                <a:spcPct val="97600"/>
              </a:lnSpc>
              <a:spcBef>
                <a:spcPts val="430"/>
              </a:spcBef>
            </a:pPr>
            <a:r>
              <a:rPr sz="2850" spc="-5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spc="-5" dirty="0">
                <a:latin typeface="Trebuchet MS"/>
                <a:cs typeface="Trebuchet MS"/>
              </a:rPr>
              <a:t>Wysokość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kotłowni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powinna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umożliwiać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postawienie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i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otworzenie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zasobnika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w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celu </a:t>
            </a:r>
            <a:r>
              <a:rPr sz="2200" spc="-5" dirty="0">
                <a:latin typeface="Trebuchet MS"/>
                <a:cs typeface="Trebuchet MS"/>
              </a:rPr>
              <a:t> zasypania go</a:t>
            </a:r>
            <a:r>
              <a:rPr sz="2200" spc="-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pelletem.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Najczęściej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spotykane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wysokości</a:t>
            </a:r>
            <a:r>
              <a:rPr sz="2200" spc="2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zasobników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mają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ok.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1,4-1,5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m. </a:t>
            </a:r>
            <a:r>
              <a:rPr sz="2200" spc="-65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Zatem </a:t>
            </a:r>
            <a:r>
              <a:rPr sz="2200" spc="-10" dirty="0">
                <a:latin typeface="Trebuchet MS"/>
                <a:cs typeface="Trebuchet MS"/>
              </a:rPr>
              <a:t>kotłownia powinna</a:t>
            </a:r>
            <a:r>
              <a:rPr sz="2200" spc="-5" dirty="0">
                <a:latin typeface="Trebuchet MS"/>
                <a:cs typeface="Trebuchet MS"/>
              </a:rPr>
              <a:t> mieć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przynajmniej</a:t>
            </a:r>
            <a:r>
              <a:rPr sz="2200" spc="2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ok.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1,8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m wysokości.</a:t>
            </a:r>
            <a:endParaRPr sz="2200" dirty="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480"/>
              </a:spcBef>
            </a:pPr>
            <a:r>
              <a:rPr sz="285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dirty="0">
                <a:latin typeface="Trebuchet MS"/>
                <a:cs typeface="Trebuchet MS"/>
              </a:rPr>
              <a:t>Dodatkowo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kotłownia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powinna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posiadać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niepalną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posadzkę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i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drzwi.</a:t>
            </a:r>
            <a:endParaRPr sz="2200" dirty="0">
              <a:latin typeface="Trebuchet MS"/>
              <a:cs typeface="Trebuchet MS"/>
            </a:endParaRPr>
          </a:p>
          <a:p>
            <a:pPr marL="25400">
              <a:lnSpc>
                <a:spcPts val="3354"/>
              </a:lnSpc>
              <a:spcBef>
                <a:spcPts val="345"/>
              </a:spcBef>
            </a:pPr>
            <a:r>
              <a:rPr sz="285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dirty="0">
                <a:latin typeface="Trebuchet MS"/>
                <a:cs typeface="Trebuchet MS"/>
              </a:rPr>
              <a:t>Kotłownia</a:t>
            </a:r>
            <a:r>
              <a:rPr sz="2200" spc="-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powinna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posiadać </a:t>
            </a:r>
            <a:r>
              <a:rPr sz="2200" spc="-5" dirty="0">
                <a:latin typeface="Trebuchet MS"/>
                <a:cs typeface="Trebuchet MS"/>
              </a:rPr>
              <a:t>system</a:t>
            </a:r>
            <a:r>
              <a:rPr sz="2200" spc="2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wywiewno-nawiewny</a:t>
            </a:r>
            <a:r>
              <a:rPr sz="2200" spc="4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(jeżeli</a:t>
            </a:r>
            <a:r>
              <a:rPr sz="2200" spc="4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nie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ma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do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wykonania</a:t>
            </a:r>
            <a:r>
              <a:rPr sz="2200" spc="2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w</a:t>
            </a:r>
            <a:endParaRPr sz="2200" dirty="0">
              <a:latin typeface="Trebuchet MS"/>
              <a:cs typeface="Trebuchet MS"/>
            </a:endParaRPr>
          </a:p>
          <a:p>
            <a:pPr marL="208279">
              <a:lnSpc>
                <a:spcPts val="2575"/>
              </a:lnSpc>
            </a:pPr>
            <a:r>
              <a:rPr sz="2200" spc="-5" dirty="0">
                <a:latin typeface="Trebuchet MS"/>
                <a:cs typeface="Trebuchet MS"/>
              </a:rPr>
              <a:t>ramach</a:t>
            </a:r>
            <a:r>
              <a:rPr sz="2200" spc="-2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projektu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65" dirty="0">
                <a:latin typeface="Trebuchet MS"/>
                <a:cs typeface="Trebuchet MS"/>
              </a:rPr>
              <a:t>tzw.</a:t>
            </a:r>
            <a:r>
              <a:rPr sz="2200" spc="-5" dirty="0">
                <a:latin typeface="Trebuchet MS"/>
                <a:cs typeface="Trebuchet MS"/>
              </a:rPr>
              <a:t> zetki).</a:t>
            </a:r>
            <a:endParaRPr sz="2200" dirty="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484"/>
              </a:spcBef>
            </a:pPr>
            <a:r>
              <a:rPr sz="2850" spc="-10" dirty="0">
                <a:solidFill>
                  <a:srgbClr val="C3250C"/>
                </a:solidFill>
                <a:latin typeface="Georgia"/>
                <a:cs typeface="Georgia"/>
              </a:rPr>
              <a:t>*</a:t>
            </a:r>
            <a:r>
              <a:rPr sz="2200" spc="-10" dirty="0">
                <a:latin typeface="Trebuchet MS"/>
                <a:cs typeface="Trebuchet MS"/>
              </a:rPr>
              <a:t>Projekt</a:t>
            </a:r>
            <a:r>
              <a:rPr sz="2200" spc="3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obejmuje</a:t>
            </a:r>
            <a:r>
              <a:rPr sz="2200" spc="3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zakup,</a:t>
            </a:r>
            <a:r>
              <a:rPr sz="2200" spc="2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montaż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i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dostosowanie</a:t>
            </a:r>
            <a:r>
              <a:rPr sz="2200" spc="15" dirty="0">
                <a:latin typeface="Trebuchet MS"/>
                <a:cs typeface="Trebuchet MS"/>
              </a:rPr>
              <a:t> </a:t>
            </a:r>
            <a:r>
              <a:rPr sz="2200" spc="-10" dirty="0">
                <a:latin typeface="Trebuchet MS"/>
                <a:cs typeface="Trebuchet MS"/>
              </a:rPr>
              <a:t>instalacji</a:t>
            </a:r>
            <a:r>
              <a:rPr sz="2200" spc="1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do</a:t>
            </a:r>
            <a:r>
              <a:rPr sz="2200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sprawnego</a:t>
            </a:r>
            <a:r>
              <a:rPr sz="2200" spc="5" dirty="0">
                <a:latin typeface="Trebuchet MS"/>
                <a:cs typeface="Trebuchet MS"/>
              </a:rPr>
              <a:t> </a:t>
            </a:r>
            <a:r>
              <a:rPr sz="2200" spc="-5" dirty="0">
                <a:latin typeface="Trebuchet MS"/>
                <a:cs typeface="Trebuchet MS"/>
              </a:rPr>
              <a:t>funkcjonowania.</a:t>
            </a:r>
            <a:endParaRPr sz="2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9636" y="763651"/>
            <a:ext cx="6788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Uproszczony</a:t>
            </a:r>
            <a:r>
              <a:rPr sz="4400" spc="-65" dirty="0"/>
              <a:t> </a:t>
            </a:r>
            <a:r>
              <a:rPr sz="4400" spc="-5" dirty="0"/>
              <a:t>dobór</a:t>
            </a:r>
            <a:r>
              <a:rPr sz="4400" spc="-35" dirty="0"/>
              <a:t> </a:t>
            </a:r>
            <a:r>
              <a:rPr sz="4400" spc="-5" dirty="0"/>
              <a:t>kotłów?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49020" y="1440306"/>
            <a:ext cx="10940415" cy="3009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03225" algn="ctr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Budynki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po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termomodernizacji</a:t>
            </a:r>
            <a:endParaRPr sz="2800">
              <a:latin typeface="Trebuchet MS"/>
              <a:cs typeface="Trebuchet MS"/>
            </a:endParaRPr>
          </a:p>
          <a:p>
            <a:pPr marL="50800" marR="43180" algn="just">
              <a:lnSpc>
                <a:spcPct val="100000"/>
              </a:lnSpc>
              <a:spcBef>
                <a:spcPts val="2855"/>
              </a:spcBef>
            </a:pPr>
            <a:r>
              <a:rPr sz="3600" spc="-15" dirty="0">
                <a:latin typeface="Trebuchet MS"/>
                <a:cs typeface="Trebuchet MS"/>
              </a:rPr>
              <a:t>Powierzchnia </a:t>
            </a:r>
            <a:r>
              <a:rPr sz="3600" dirty="0">
                <a:latin typeface="Trebuchet MS"/>
                <a:cs typeface="Trebuchet MS"/>
              </a:rPr>
              <a:t>ogrzewana </a:t>
            </a:r>
            <a:r>
              <a:rPr sz="3600" spc="-10" dirty="0">
                <a:latin typeface="Trebuchet MS"/>
                <a:cs typeface="Trebuchet MS"/>
              </a:rPr>
              <a:t>do </a:t>
            </a:r>
            <a:r>
              <a:rPr sz="3600" spc="-5" dirty="0">
                <a:latin typeface="Trebuchet MS"/>
                <a:cs typeface="Trebuchet MS"/>
              </a:rPr>
              <a:t>130 </a:t>
            </a:r>
            <a:r>
              <a:rPr sz="3600" spc="-10" dirty="0">
                <a:latin typeface="Trebuchet MS"/>
                <a:cs typeface="Trebuchet MS"/>
              </a:rPr>
              <a:t>m</a:t>
            </a:r>
            <a:r>
              <a:rPr sz="3600" spc="-15" baseline="25462" dirty="0">
                <a:latin typeface="Trebuchet MS"/>
                <a:cs typeface="Trebuchet MS"/>
              </a:rPr>
              <a:t>2</a:t>
            </a:r>
            <a:r>
              <a:rPr sz="3600" spc="-10" dirty="0">
                <a:latin typeface="Trebuchet MS"/>
                <a:cs typeface="Trebuchet MS"/>
              </a:rPr>
              <a:t>- </a:t>
            </a:r>
            <a:r>
              <a:rPr sz="3600" spc="-5" dirty="0">
                <a:latin typeface="Trebuchet MS"/>
                <a:cs typeface="Trebuchet MS"/>
              </a:rPr>
              <a:t>Moc kotła 15 kW </a:t>
            </a:r>
            <a:r>
              <a:rPr sz="3600" spc="-1070" dirty="0">
                <a:latin typeface="Trebuchet MS"/>
                <a:cs typeface="Trebuchet MS"/>
              </a:rPr>
              <a:t> </a:t>
            </a:r>
            <a:r>
              <a:rPr sz="3600" spc="-15" dirty="0">
                <a:latin typeface="Trebuchet MS"/>
                <a:cs typeface="Trebuchet MS"/>
              </a:rPr>
              <a:t>Powierzchnia </a:t>
            </a:r>
            <a:r>
              <a:rPr sz="3600" dirty="0">
                <a:latin typeface="Trebuchet MS"/>
                <a:cs typeface="Trebuchet MS"/>
              </a:rPr>
              <a:t>ogrzewana </a:t>
            </a:r>
            <a:r>
              <a:rPr sz="3600" spc="-10" dirty="0">
                <a:latin typeface="Trebuchet MS"/>
                <a:cs typeface="Trebuchet MS"/>
              </a:rPr>
              <a:t>do </a:t>
            </a:r>
            <a:r>
              <a:rPr sz="3600" spc="-5" dirty="0">
                <a:latin typeface="Trebuchet MS"/>
                <a:cs typeface="Trebuchet MS"/>
              </a:rPr>
              <a:t>180 m</a:t>
            </a:r>
            <a:r>
              <a:rPr sz="3600" spc="-7" baseline="25462" dirty="0">
                <a:latin typeface="Trebuchet MS"/>
                <a:cs typeface="Trebuchet MS"/>
              </a:rPr>
              <a:t>2</a:t>
            </a:r>
            <a:r>
              <a:rPr sz="3600" spc="-5" dirty="0">
                <a:latin typeface="Trebuchet MS"/>
                <a:cs typeface="Trebuchet MS"/>
              </a:rPr>
              <a:t>- Moc kotła 20 kW </a:t>
            </a:r>
            <a:r>
              <a:rPr sz="3600" spc="-1070" dirty="0">
                <a:latin typeface="Trebuchet MS"/>
                <a:cs typeface="Trebuchet MS"/>
              </a:rPr>
              <a:t> </a:t>
            </a:r>
            <a:r>
              <a:rPr sz="3600" spc="-15" dirty="0">
                <a:latin typeface="Trebuchet MS"/>
                <a:cs typeface="Trebuchet MS"/>
              </a:rPr>
              <a:t>Powierzchnia </a:t>
            </a:r>
            <a:r>
              <a:rPr sz="3600" dirty="0">
                <a:latin typeface="Trebuchet MS"/>
                <a:cs typeface="Trebuchet MS"/>
              </a:rPr>
              <a:t>ogrzewana </a:t>
            </a:r>
            <a:r>
              <a:rPr sz="3600" spc="-10" dirty="0">
                <a:latin typeface="Trebuchet MS"/>
                <a:cs typeface="Trebuchet MS"/>
              </a:rPr>
              <a:t>do </a:t>
            </a:r>
            <a:r>
              <a:rPr sz="3600" spc="-5" dirty="0">
                <a:latin typeface="Trebuchet MS"/>
                <a:cs typeface="Trebuchet MS"/>
              </a:rPr>
              <a:t>220 m</a:t>
            </a:r>
            <a:r>
              <a:rPr sz="3600" spc="-7" baseline="25462" dirty="0">
                <a:latin typeface="Trebuchet MS"/>
                <a:cs typeface="Trebuchet MS"/>
              </a:rPr>
              <a:t>2</a:t>
            </a:r>
            <a:r>
              <a:rPr sz="3600" spc="-5" dirty="0">
                <a:latin typeface="Trebuchet MS"/>
                <a:cs typeface="Trebuchet MS"/>
              </a:rPr>
              <a:t>- Moc kotła 25 kW </a:t>
            </a:r>
            <a:r>
              <a:rPr sz="3600" spc="-1070" dirty="0">
                <a:latin typeface="Trebuchet MS"/>
                <a:cs typeface="Trebuchet MS"/>
              </a:rPr>
              <a:t> </a:t>
            </a:r>
            <a:r>
              <a:rPr sz="3600" spc="-15" dirty="0">
                <a:latin typeface="Trebuchet MS"/>
                <a:cs typeface="Trebuchet MS"/>
              </a:rPr>
              <a:t>Powierzchnia</a:t>
            </a:r>
            <a:r>
              <a:rPr sz="3600" spc="-20" dirty="0">
                <a:latin typeface="Trebuchet MS"/>
                <a:cs typeface="Trebuchet MS"/>
              </a:rPr>
              <a:t> </a:t>
            </a:r>
            <a:r>
              <a:rPr sz="3600" dirty="0">
                <a:latin typeface="Trebuchet MS"/>
                <a:cs typeface="Trebuchet MS"/>
              </a:rPr>
              <a:t>ogrzewana </a:t>
            </a:r>
            <a:r>
              <a:rPr sz="3600" spc="-10" dirty="0">
                <a:latin typeface="Trebuchet MS"/>
                <a:cs typeface="Trebuchet MS"/>
              </a:rPr>
              <a:t>do</a:t>
            </a:r>
            <a:r>
              <a:rPr sz="360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270</a:t>
            </a:r>
            <a:r>
              <a:rPr sz="3600" spc="-10" dirty="0">
                <a:latin typeface="Trebuchet MS"/>
                <a:cs typeface="Trebuchet MS"/>
              </a:rPr>
              <a:t> m</a:t>
            </a:r>
            <a:r>
              <a:rPr sz="3600" spc="-15" baseline="25462" dirty="0">
                <a:latin typeface="Trebuchet MS"/>
                <a:cs typeface="Trebuchet MS"/>
              </a:rPr>
              <a:t>2</a:t>
            </a:r>
            <a:r>
              <a:rPr sz="3600" spc="-10" dirty="0">
                <a:latin typeface="Trebuchet MS"/>
                <a:cs typeface="Trebuchet MS"/>
              </a:rPr>
              <a:t>-</a:t>
            </a:r>
            <a:r>
              <a:rPr sz="360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Moc</a:t>
            </a:r>
            <a:r>
              <a:rPr sz="360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kotła</a:t>
            </a:r>
            <a:r>
              <a:rPr sz="3600" spc="-10" dirty="0">
                <a:latin typeface="Trebuchet MS"/>
                <a:cs typeface="Trebuchet MS"/>
              </a:rPr>
              <a:t> </a:t>
            </a:r>
            <a:r>
              <a:rPr sz="3600" spc="-5" dirty="0">
                <a:latin typeface="Trebuchet MS"/>
                <a:cs typeface="Trebuchet MS"/>
              </a:rPr>
              <a:t>30 kW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3458" y="417703"/>
            <a:ext cx="52870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/>
              <a:t>Pellet</a:t>
            </a:r>
            <a:r>
              <a:rPr sz="4000" spc="-15" dirty="0"/>
              <a:t> </a:t>
            </a:r>
            <a:r>
              <a:rPr sz="4000" spc="-5" dirty="0"/>
              <a:t>– zakup</a:t>
            </a:r>
            <a:r>
              <a:rPr sz="4000" spc="-10" dirty="0"/>
              <a:t> </a:t>
            </a:r>
            <a:r>
              <a:rPr sz="4000" spc="-5" dirty="0"/>
              <a:t>i</a:t>
            </a:r>
            <a:r>
              <a:rPr sz="4000" spc="-15" dirty="0"/>
              <a:t> </a:t>
            </a:r>
            <a:r>
              <a:rPr sz="4000" spc="-10" dirty="0"/>
              <a:t>montaż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7964" y="1425702"/>
          <a:ext cx="11249022" cy="426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1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3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313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8614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500" spc="-10" dirty="0">
                          <a:latin typeface="Trebuchet MS"/>
                          <a:cs typeface="Trebuchet MS"/>
                        </a:rPr>
                        <a:t>Kotły</a:t>
                      </a:r>
                      <a:r>
                        <a:rPr sz="1500" spc="-5" dirty="0">
                          <a:latin typeface="Trebuchet MS"/>
                          <a:cs typeface="Trebuchet MS"/>
                        </a:rPr>
                        <a:t> na</a:t>
                      </a:r>
                      <a:r>
                        <a:rPr sz="15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500" spc="-5" dirty="0">
                          <a:latin typeface="Trebuchet MS"/>
                          <a:cs typeface="Trebuchet MS"/>
                        </a:rPr>
                        <a:t>biomasę </a:t>
                      </a:r>
                      <a:r>
                        <a:rPr sz="15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1500" spc="-5" dirty="0">
                          <a:latin typeface="Trebuchet MS"/>
                          <a:cs typeface="Trebuchet MS"/>
                        </a:rPr>
                        <a:t> dofinansowanie</a:t>
                      </a:r>
                      <a:r>
                        <a:rPr sz="15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500" dirty="0">
                          <a:latin typeface="Trebuchet MS"/>
                          <a:cs typeface="Trebuchet MS"/>
                        </a:rPr>
                        <a:t>do</a:t>
                      </a:r>
                      <a:r>
                        <a:rPr sz="15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500" dirty="0">
                          <a:latin typeface="Trebuchet MS"/>
                          <a:cs typeface="Trebuchet MS"/>
                        </a:rPr>
                        <a:t>85%</a:t>
                      </a:r>
                      <a:r>
                        <a:rPr sz="1500" spc="-5" dirty="0">
                          <a:latin typeface="Trebuchet MS"/>
                          <a:cs typeface="Trebuchet MS"/>
                        </a:rPr>
                        <a:t> kosztów</a:t>
                      </a:r>
                      <a:r>
                        <a:rPr sz="15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500" spc="-5" dirty="0">
                          <a:latin typeface="Trebuchet MS"/>
                          <a:cs typeface="Trebuchet MS"/>
                        </a:rPr>
                        <a:t>kwalifikowanych</a:t>
                      </a:r>
                      <a:endParaRPr sz="1500">
                        <a:latin typeface="Trebuchet MS"/>
                        <a:cs typeface="Trebuchet MS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750">
                <a:tc>
                  <a:txBody>
                    <a:bodyPr/>
                    <a:lstStyle/>
                    <a:p>
                      <a:pPr marL="240029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Moc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13995">
                        <a:lnSpc>
                          <a:spcPct val="100000"/>
                        </a:lnSpc>
                      </a:pPr>
                      <a:r>
                        <a:rPr sz="2000" spc="-20" dirty="0">
                          <a:latin typeface="Calibri"/>
                          <a:cs typeface="Calibri"/>
                        </a:rPr>
                        <a:t>kotła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Szacowana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cena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[netto]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spc="-45" dirty="0">
                          <a:latin typeface="Calibri"/>
                          <a:cs typeface="Calibri"/>
                        </a:rPr>
                        <a:t>Vat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8%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25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Szacowna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cena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rynkowa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[brutto]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Wartość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dotacji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15%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wkładu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Szacowany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wkład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własny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947"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16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280,00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280,00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13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400,00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680,00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963"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360,00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360,00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450,00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550,00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910,00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964"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500,00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480,00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19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980,00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725,00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775,00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255,00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837"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680,00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22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680,00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850,00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150,00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830,00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925"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30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920,00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25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920,00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600,00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zł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520,00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zł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85215" y="6051600"/>
            <a:ext cx="9576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rebuchet MS"/>
                <a:cs typeface="Trebuchet MS"/>
              </a:rPr>
              <a:t>Ostateczne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ceny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podanych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instalacji</a:t>
            </a:r>
            <a:r>
              <a:rPr sz="1800" dirty="0">
                <a:latin typeface="Trebuchet MS"/>
                <a:cs typeface="Trebuchet MS"/>
              </a:rPr>
              <a:t> będą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znane</a:t>
            </a:r>
            <a:r>
              <a:rPr sz="1800" spc="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po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przeprowadzeniu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przetargu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publicznego.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383</Words>
  <Application>Microsoft Office PowerPoint</Application>
  <PresentationFormat>Panoramiczny</PresentationFormat>
  <Paragraphs>75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Calibri</vt:lpstr>
      <vt:lpstr>Georgia</vt:lpstr>
      <vt:lpstr>Times New Roman</vt:lpstr>
      <vt:lpstr>Trebuchet MS</vt:lpstr>
      <vt:lpstr>Office Theme</vt:lpstr>
      <vt:lpstr>   Kotły na biomasę</vt:lpstr>
      <vt:lpstr>Jak to działa?</vt:lpstr>
      <vt:lpstr>Kotłownia</vt:lpstr>
      <vt:lpstr>*Kotły zakupione w projekcie przynajmniej 5-klasy i będą posiady tylko jedno palenisko. *Piece na pellet obecnie są w pełni automatyczne tzn.: kocioł sam potrafi się rozpalić i  wygasić dzięki zainstalowanej grzałce.</vt:lpstr>
      <vt:lpstr>Uproszczony dobór kotłów?</vt:lpstr>
      <vt:lpstr>Pellet – zakup i montaż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Rybak;Remigiusz Balcerzak</dc:creator>
  <cp:lastModifiedBy>MMajdan</cp:lastModifiedBy>
  <cp:revision>2</cp:revision>
  <dcterms:created xsi:type="dcterms:W3CDTF">2021-03-11T18:38:06Z</dcterms:created>
  <dcterms:modified xsi:type="dcterms:W3CDTF">2021-03-12T12:24:22Z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2021-02-09T00:00:00Z</vt:filetime>
  </property>
  <property fmtid="{D5CDD505-2E9C-101B-9397-08002B2CF9AE}" pid="3" name="Creator">
    <vt:lpwstr>Microsoft® PowerPoint® dla Microsoft 365</vt:lpwstr>
  </property>
  <property fmtid="{D5CDD505-2E9C-101B-9397-08002B2CF9AE}" pid="4" name="LastSaved">
    <vt:filetime>2021-03-11T00:00:00Z</vt:filetime>
  </property>
</Properties>
</file>